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37FF"/>
    <a:srgbClr val="FF2F92"/>
    <a:srgbClr val="00E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3D9B7FA-26DE-4AAE-BC15-8EBA3ABFB21E}">
  <a:tblStyle styleId="{A3D9B7FA-26DE-4AAE-BC15-8EBA3ABFB2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92"/>
    <p:restoredTop sz="87255"/>
  </p:normalViewPr>
  <p:slideViewPr>
    <p:cSldViewPr snapToGrid="0">
      <p:cViewPr varScale="1">
        <p:scale>
          <a:sx n="121" d="100"/>
          <a:sy n="121" d="100"/>
        </p:scale>
        <p:origin x="696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771c45850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771c45850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vs negative trends: can see more of a negative trend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7b159250d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7b159250d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Mainly, in the area chart.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original study had only average errors of the participants and removed outliers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performed a standard linear regression and found graph use to be significant at 10%, with a coefficient of -0.011.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a216ee6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a216ee6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bandwidth of residuals increase as does the absolute error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771c45850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771c45850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difference in trend type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a3d4bfe9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a3d4bfe9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P-value: not the only source of significance, yet an appropriate one in this case as intuitive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H1: There is a significant bias between the positive and negative trends (unbalanced) Student T-Test. Signed Error. </a:t>
            </a:r>
            <a:r>
              <a:rPr lang="en" b="1"/>
              <a:t>More negative trend </a:t>
            </a:r>
            <a:r>
              <a:rPr lang="en"/>
              <a:t>Org H3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H2: Bandwidth (sigma) of residuals increase resulting in less accuracy Org H1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H3: No significant diff in accuracy among trend types (graphtype, should be trend)  Tukey’s Honest Significant Difference Org H2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</a:t>
            </a:r>
            <a:r>
              <a:rPr lang="en" b="1"/>
              <a:t>not using interquartile mean</a:t>
            </a:r>
            <a:r>
              <a:rPr lang="en"/>
              <a:t>, since according to the authors it is only necessary for crowdsourced studies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771c45850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771c45850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Second: Is it understandable? Lack of explicit details on data analysis, mainly on the regression, since unavailable to replicate the study with the same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Third: sample differences, setting crowdsourced vs actual experiment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771c45850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771c45850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771c45850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771c45850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MUST mention that they helped us, barbarians, to understand what we are doing =)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 and heer for script and inspiration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771c45850_0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771c45850_0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771c4585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771c4585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Graphs</a:t>
            </a:r>
            <a:r>
              <a:rPr lang="fr-CH" baseline="0" dirty="0"/>
              <a:t> are </a:t>
            </a:r>
            <a:r>
              <a:rPr lang="fr-CH" baseline="0" dirty="0" err="1"/>
              <a:t>everywhere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771c45850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771c45850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 err="1"/>
              <a:t>hypotheses</a:t>
            </a:r>
            <a:r>
              <a:rPr lang="fr-CH" dirty="0"/>
              <a:t> </a:t>
            </a:r>
            <a:r>
              <a:rPr lang="fr-CH" dirty="0" err="1"/>
              <a:t>swapped</a:t>
            </a:r>
            <a:r>
              <a:rPr lang="fr-CH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h3 </a:t>
            </a:r>
            <a:r>
              <a:rPr lang="fr-CH" dirty="0" err="1"/>
              <a:t>negated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771c45850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771c45850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we construct one condition - 8 slopes * 4 </a:t>
            </a:r>
            <a:r>
              <a:rPr lang="en" dirty="0" err="1"/>
              <a:t>br</a:t>
            </a:r>
            <a:r>
              <a:rPr lang="en" dirty="0"/>
              <a:t> *  3 chart types (line, scatter, area) + randomly assigned trend type to each of the combinations (linear, quadratic, trigonometric) = </a:t>
            </a:r>
            <a:endParaRPr lang="fr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96 combinations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771c45850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771c45850_0_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&gt; 0.2 </a:t>
            </a:r>
            <a:r>
              <a:rPr lang="fr-CH" dirty="0" err="1"/>
              <a:t>error</a:t>
            </a:r>
            <a:r>
              <a:rPr lang="fr-CH" baseline="0" dirty="0"/>
              <a:t> -&gt; participant </a:t>
            </a:r>
            <a:r>
              <a:rPr lang="fr-CH" baseline="0" dirty="0" err="1"/>
              <a:t>eliminated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771c45850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771c45850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Participant criteria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771c45850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771c45850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Slider fidelity 0.01, previous button in case of mistake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771c45850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771c45850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Briefing, consent, demographics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Completing practice tasks and asking questions if any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Completing the main experiment tasks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Debriefing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Compensatiom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771c45850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771c45850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NO </a:t>
            </a:r>
            <a:r>
              <a:rPr lang="en" dirty="0"/>
              <a:t>exclusion</a:t>
            </a:r>
            <a:r>
              <a:rPr lang="fr-CH" dirty="0"/>
              <a:t> </a:t>
            </a:r>
            <a:r>
              <a:rPr lang="fr-CH" dirty="0" err="1"/>
              <a:t>from</a:t>
            </a:r>
            <a:r>
              <a:rPr lang="fr-CH" dirty="0"/>
              <a:t> </a:t>
            </a:r>
            <a:r>
              <a:rPr lang="fr-CH" dirty="0" err="1"/>
              <a:t>failed</a:t>
            </a:r>
            <a:r>
              <a:rPr lang="fr-CH" baseline="0" dirty="0"/>
              <a:t> validation </a:t>
            </a:r>
            <a:r>
              <a:rPr lang="fr-CH" baseline="0" dirty="0" err="1"/>
              <a:t>tasks</a:t>
            </a:r>
            <a:endParaRPr lang="fr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 err="1"/>
              <a:t>Removed</a:t>
            </a:r>
            <a:r>
              <a:rPr lang="fr-CH" baseline="0" dirty="0"/>
              <a:t> </a:t>
            </a:r>
            <a:r>
              <a:rPr lang="fr-CH" baseline="0" dirty="0" err="1"/>
              <a:t>outliers</a:t>
            </a:r>
            <a:r>
              <a:rPr lang="fr-CH" baseline="0" dirty="0"/>
              <a:t> to check if </a:t>
            </a:r>
            <a:r>
              <a:rPr lang="fr-CH" baseline="0" dirty="0" err="1"/>
              <a:t>still</a:t>
            </a:r>
            <a:r>
              <a:rPr lang="fr-CH" baseline="0" dirty="0"/>
              <a:t> </a:t>
            </a:r>
            <a:r>
              <a:rPr lang="fr-CH" baseline="0" dirty="0" err="1"/>
              <a:t>indentical</a:t>
            </a:r>
            <a:r>
              <a:rPr lang="fr-CH" baseline="0" dirty="0"/>
              <a:t> </a:t>
            </a:r>
            <a:r>
              <a:rPr lang="fr-CH" baseline="0" dirty="0" err="1"/>
              <a:t>result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Within subject variation</a:t>
            </a:r>
            <a:endParaRPr lang="fr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Regression by Eye</a:t>
            </a:r>
            <a:endParaRPr dirty="0">
              <a:solidFill>
                <a:srgbClr val="00EAD4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Replication of “Regression by Eye: Estimating Trends in Bivariate Visualizations” by</a:t>
            </a:r>
            <a:endParaRPr sz="1400" dirty="0"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Michael </a:t>
            </a:r>
            <a:r>
              <a:rPr lang="en" sz="1400" dirty="0" err="1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Correll</a:t>
            </a:r>
            <a:r>
              <a:rPr lang="en" sz="1400" dirty="0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 and Jeffrey </a:t>
            </a:r>
            <a:r>
              <a:rPr lang="en" sz="1400" dirty="0" err="1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Heer</a:t>
            </a:r>
            <a:endParaRPr sz="1800" b="1" dirty="0">
              <a:solidFill>
                <a:srgbClr val="FF0000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dirty="0"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4739075"/>
            <a:ext cx="8520600" cy="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Bianca Stancu | Alix d’Agostino | Natalia Obukhova | Tim Brlan | Alexander Pfyffer | Mathias Lüthi</a:t>
            </a:r>
            <a:endParaRPr sz="1200"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859" y="0"/>
            <a:ext cx="758627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</a:rPr>
              <a:t>H1</a:t>
            </a:r>
            <a:endParaRPr>
              <a:solidFill>
                <a:srgbClr val="00EAD4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graphicFrame>
        <p:nvGraphicFramePr>
          <p:cNvPr id="161" name="Google Shape;161;p23"/>
          <p:cNvGraphicFramePr/>
          <p:nvPr>
            <p:extLst>
              <p:ext uri="{D42A27DB-BD31-4B8C-83A1-F6EECF244321}">
                <p14:modId xmlns:p14="http://schemas.microsoft.com/office/powerpoint/2010/main" val="1994171236"/>
              </p:ext>
            </p:extLst>
          </p:nvPr>
        </p:nvGraphicFramePr>
        <p:xfrm>
          <a:off x="952500" y="2000250"/>
          <a:ext cx="7239000" cy="1981050"/>
        </p:xfrm>
        <a:graphic>
          <a:graphicData uri="http://schemas.openxmlformats.org/drawingml/2006/table">
            <a:tbl>
              <a:tblPr>
                <a:noFill/>
                <a:tableStyleId>{A3D9B7FA-26DE-4AAE-BC15-8EBA3ABFB21E}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Graph use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</a:rPr>
                        <a:t>T Test (mean of x, p-value)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chemeClr val="dk1"/>
                          </a:solidFill>
                        </a:rPr>
                        <a:t>Original Study</a:t>
                      </a:r>
                      <a:endParaRPr i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chemeClr val="dk1"/>
                          </a:solidFill>
                        </a:rPr>
                        <a:t> 0.001, p = 0.7</a:t>
                      </a:r>
                      <a:endParaRPr i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All participants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-0.009, p &lt; 0.001</a:t>
                      </a:r>
                      <a:r>
                        <a:rPr lang="fr-CH" dirty="0">
                          <a:solidFill>
                            <a:schemeClr val="dk1"/>
                          </a:solidFill>
                        </a:rPr>
                        <a:t> —</a:t>
                      </a:r>
                      <a:r>
                        <a:rPr lang="fr-CH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fr-CH" dirty="0" err="1">
                          <a:solidFill>
                            <a:schemeClr val="dk1"/>
                          </a:solidFill>
                        </a:rPr>
                        <a:t>undershooting</a:t>
                      </a:r>
                      <a:endParaRPr lang="fr-CH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&gt; once a month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-0.012, p &lt; 0.001</a:t>
                      </a:r>
                      <a:r>
                        <a:rPr lang="fr-CH" dirty="0">
                          <a:solidFill>
                            <a:schemeClr val="dk1"/>
                          </a:solidFill>
                        </a:rPr>
                        <a:t> —</a:t>
                      </a:r>
                      <a:r>
                        <a:rPr lang="fr-CH" baseline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fr-CH" dirty="0" err="1">
                          <a:solidFill>
                            <a:schemeClr val="dk1"/>
                          </a:solidFill>
                        </a:rPr>
                        <a:t>undershooting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&lt; once a month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</a:rPr>
                        <a:t>-0.002, p = 0.7</a:t>
                      </a:r>
                      <a:r>
                        <a:rPr lang="fr-CH" dirty="0">
                          <a:solidFill>
                            <a:schemeClr val="dk1"/>
                          </a:solidFill>
                        </a:rPr>
                        <a:t>  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4"/>
          <p:cNvPicPr preferRelativeResize="0"/>
          <p:nvPr/>
        </p:nvPicPr>
        <p:blipFill rotWithShape="1">
          <a:blip r:embed="rId3">
            <a:alphaModFix/>
          </a:blip>
          <a:srcRect l="1850" r="-1849"/>
          <a:stretch/>
        </p:blipFill>
        <p:spPr>
          <a:xfrm>
            <a:off x="498251" y="0"/>
            <a:ext cx="81474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450" y="0"/>
            <a:ext cx="79130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Results</a:t>
            </a:r>
            <a:endParaRPr>
              <a:solidFill>
                <a:srgbClr val="00EAD4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</p:txBody>
      </p:sp>
      <p:graphicFrame>
        <p:nvGraphicFramePr>
          <p:cNvPr id="177" name="Google Shape;177;p26"/>
          <p:cNvGraphicFramePr/>
          <p:nvPr>
            <p:extLst>
              <p:ext uri="{D42A27DB-BD31-4B8C-83A1-F6EECF244321}">
                <p14:modId xmlns:p14="http://schemas.microsoft.com/office/powerpoint/2010/main" val="3985230332"/>
              </p:ext>
            </p:extLst>
          </p:nvPr>
        </p:nvGraphicFramePr>
        <p:xfrm>
          <a:off x="952500" y="2000250"/>
          <a:ext cx="7239000" cy="2011560"/>
        </p:xfrm>
        <a:graphic>
          <a:graphicData uri="http://schemas.openxmlformats.org/drawingml/2006/table">
            <a:tbl>
              <a:tblPr>
                <a:noFill/>
                <a:tableStyleId>{A3D9B7FA-26DE-4AAE-BC15-8EBA3ABFB21E}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9437FF"/>
                          </a:solidFill>
                        </a:rPr>
                        <a:t>H1</a:t>
                      </a:r>
                      <a:endParaRPr b="1" dirty="0">
                        <a:solidFill>
                          <a:srgbClr val="9437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9437FF"/>
                          </a:solidFill>
                        </a:rPr>
                        <a:t>H2</a:t>
                      </a:r>
                      <a:endParaRPr b="1" dirty="0">
                        <a:solidFill>
                          <a:srgbClr val="9437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9437FF"/>
                          </a:solidFill>
                        </a:rPr>
                        <a:t>H3</a:t>
                      </a:r>
                      <a:endParaRPr b="1" dirty="0">
                        <a:solidFill>
                          <a:srgbClr val="9437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Original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 = 0.7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mean = 0.0008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FFFFF"/>
                          </a:solidFill>
                        </a:rPr>
                        <a:t>p &lt; 0.001</a:t>
                      </a:r>
                      <a:endParaRPr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 &gt; 0.05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No pairwise interact.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Our Experiment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 &lt; 0.001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mean = -0.0087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 &lt; 0.001 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 &gt; 0.1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No pairwise interact.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</a:rPr>
                        <a:t>Confirmed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2F92"/>
                          </a:solidFill>
                        </a:rPr>
                        <a:t>No</a:t>
                      </a:r>
                      <a:endParaRPr b="1" dirty="0">
                        <a:solidFill>
                          <a:srgbClr val="FF2F9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00EBD4"/>
                          </a:solidFill>
                        </a:rPr>
                        <a:t>Yes</a:t>
                      </a:r>
                      <a:endParaRPr b="1">
                        <a:solidFill>
                          <a:srgbClr val="00EBD4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00EBD4"/>
                          </a:solidFill>
                        </a:rPr>
                        <a:t>Yes</a:t>
                      </a:r>
                      <a:endParaRPr b="1" dirty="0">
                        <a:solidFill>
                          <a:srgbClr val="00EBD4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Discussion</a:t>
            </a:r>
            <a:endParaRPr>
              <a:solidFill>
                <a:srgbClr val="00EAD4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</p:txBody>
      </p:sp>
      <p:sp>
        <p:nvSpPr>
          <p:cNvPr id="183" name="Google Shape;18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Char char="●"/>
            </a:pPr>
            <a:r>
              <a:rPr lang="en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What do you think about the setup?</a:t>
            </a:r>
            <a:endParaRPr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Char char="●"/>
            </a:pPr>
            <a:r>
              <a:rPr lang="en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Any criticism toward the original paper? </a:t>
            </a:r>
            <a:endParaRPr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omfortaa"/>
              <a:buChar char="●"/>
            </a:pPr>
            <a:r>
              <a:rPr lang="en">
                <a:solidFill>
                  <a:schemeClr val="dk1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What could be some causes of variation to the original study?</a:t>
            </a:r>
            <a:endParaRPr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Limitations</a:t>
            </a:r>
            <a:endParaRPr>
              <a:solidFill>
                <a:srgbClr val="00EAD4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</p:txBody>
      </p:sp>
      <p:sp>
        <p:nvSpPr>
          <p:cNvPr id="189" name="Google Shape;189;p28"/>
          <p:cNvSpPr txBox="1">
            <a:spLocks noGrp="1"/>
          </p:cNvSpPr>
          <p:nvPr>
            <p:ph type="body" idx="1"/>
          </p:nvPr>
        </p:nvSpPr>
        <p:spPr>
          <a:xfrm>
            <a:off x="2150100" y="1605575"/>
            <a:ext cx="6197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Number of observations (48 vs. 16)</a:t>
            </a:r>
            <a:endParaRPr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Education bias (83% vs. 100% higher educated)</a:t>
            </a:r>
            <a:endParaRPr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Gender proportion (70-30 vs. 50-50 M-F)</a:t>
            </a:r>
            <a:endParaRPr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800" y="2426774"/>
            <a:ext cx="884600" cy="884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5800" y="1428100"/>
            <a:ext cx="884600" cy="88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5800" y="3425403"/>
            <a:ext cx="884600" cy="884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Acknowledgement</a:t>
            </a:r>
            <a:endParaRPr>
              <a:solidFill>
                <a:srgbClr val="00EAD4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</p:txBody>
      </p:sp>
      <p:pic>
        <p:nvPicPr>
          <p:cNvPr id="198" name="Google Shape;198;p29"/>
          <p:cNvPicPr preferRelativeResize="0"/>
          <p:nvPr/>
        </p:nvPicPr>
        <p:blipFill rotWithShape="1">
          <a:blip r:embed="rId3">
            <a:alphaModFix/>
          </a:blip>
          <a:srcRect b="3698"/>
          <a:stretch/>
        </p:blipFill>
        <p:spPr>
          <a:xfrm>
            <a:off x="2760538" y="1735138"/>
            <a:ext cx="3622932" cy="23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1350" y="2660163"/>
            <a:ext cx="2027401" cy="482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 rotWithShape="1">
          <a:blip r:embed="rId5">
            <a:alphaModFix/>
          </a:blip>
          <a:srcRect l="1912" t="8685" r="74266" b="6826"/>
          <a:stretch/>
        </p:blipFill>
        <p:spPr>
          <a:xfrm>
            <a:off x="616500" y="1541950"/>
            <a:ext cx="1285875" cy="126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 rotWithShape="1">
          <a:blip r:embed="rId6">
            <a:alphaModFix/>
          </a:blip>
          <a:srcRect l="33673" r="14504" b="9115"/>
          <a:stretch/>
        </p:blipFill>
        <p:spPr>
          <a:xfrm>
            <a:off x="616488" y="3411650"/>
            <a:ext cx="1285875" cy="126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 txBox="1"/>
          <p:nvPr/>
        </p:nvSpPr>
        <p:spPr>
          <a:xfrm>
            <a:off x="616538" y="2794000"/>
            <a:ext cx="12858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  <a:latin typeface="Damascus" charset="-78"/>
                <a:ea typeface="Damascus" charset="-78"/>
                <a:cs typeface="Damascus" charset="-78"/>
              </a:rPr>
              <a:t>Source: correl.io</a:t>
            </a:r>
            <a:endParaRPr sz="1000">
              <a:solidFill>
                <a:srgbClr val="CCCCCC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616550" y="4680925"/>
            <a:ext cx="12858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  <a:latin typeface="Damascus" charset="-78"/>
                <a:ea typeface="Damascus" charset="-78"/>
                <a:cs typeface="Damascus" charset="-78"/>
              </a:rPr>
              <a:t>Source: acm.org</a:t>
            </a:r>
            <a:endParaRPr sz="1000">
              <a:solidFill>
                <a:srgbClr val="CCCCCC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6921350" y="3142525"/>
            <a:ext cx="20274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  <a:latin typeface="Damascus" charset="-78"/>
                <a:ea typeface="Damascus" charset="-78"/>
                <a:cs typeface="Damascus" charset="-78"/>
              </a:rPr>
              <a:t>Source: develop.touchstone2.org</a:t>
            </a:r>
            <a:endParaRPr sz="1000">
              <a:solidFill>
                <a:srgbClr val="CCCCCC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2760550" y="4067550"/>
            <a:ext cx="3622800" cy="2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  <a:latin typeface="Damascus" charset="-78"/>
                <a:ea typeface="Damascus" charset="-78"/>
                <a:cs typeface="Damascus" charset="-78"/>
              </a:rPr>
              <a:t>Source: lecture slides</a:t>
            </a:r>
            <a:endParaRPr sz="1000">
              <a:solidFill>
                <a:srgbClr val="CCCCCC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507625" y="1106350"/>
            <a:ext cx="1503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500"/>
              </a:spcBef>
              <a:spcAft>
                <a:spcPts val="900"/>
              </a:spcAft>
              <a:buNone/>
            </a:pPr>
            <a:r>
              <a:rPr lang="en" sz="1200" b="1">
                <a:solidFill>
                  <a:schemeClr val="accent4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Michael Correll</a:t>
            </a:r>
            <a:endParaRPr sz="1200">
              <a:solidFill>
                <a:schemeClr val="accent4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507613" y="3008200"/>
            <a:ext cx="1503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500"/>
              </a:spcBef>
              <a:spcAft>
                <a:spcPts val="900"/>
              </a:spcAft>
              <a:buNone/>
            </a:pPr>
            <a:r>
              <a:rPr lang="en" sz="1200" b="1">
                <a:solidFill>
                  <a:schemeClr val="accent4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Jeffrey Heer</a:t>
            </a:r>
            <a:endParaRPr sz="1200">
              <a:solidFill>
                <a:schemeClr val="accent4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980850" y="1985850"/>
            <a:ext cx="7182300" cy="117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Thank you for attention!</a:t>
            </a:r>
            <a:endParaRPr>
              <a:solidFill>
                <a:srgbClr val="00EAD4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Do not hesitate to ask any questions!</a:t>
            </a:r>
            <a:endParaRPr>
              <a:solidFill>
                <a:srgbClr val="00EAD4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400" y="37719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3716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Motivation &amp; research question</a:t>
            </a:r>
            <a:endParaRPr dirty="0">
              <a:solidFill>
                <a:srgbClr val="00EAD4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7300"/>
            <a:ext cx="1114500" cy="11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046550"/>
            <a:ext cx="1114500" cy="11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673700" y="3046550"/>
            <a:ext cx="45912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How do the type of chart, the bandwidth of the residuals and trend type affect the estimated trend of the bivariate visualization by an individual?</a:t>
            </a:r>
            <a:endParaRPr dirty="0">
              <a:latin typeface="Damascus" charset="-78"/>
              <a:ea typeface="Damascus" charset="-78"/>
              <a:cs typeface="Damascus" charset="-78"/>
              <a:sym typeface="Comfortaa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673700" y="1257300"/>
            <a:ext cx="45912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Understand how different data visualizations bias the participants’ estimations</a:t>
            </a:r>
            <a:endParaRPr dirty="0">
              <a:latin typeface="Damascus" charset="-78"/>
              <a:ea typeface="Damascus" charset="-78"/>
              <a:cs typeface="Damascus" charset="-78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Hypotheses</a:t>
            </a:r>
            <a:endParaRPr>
              <a:solidFill>
                <a:srgbClr val="00EAD4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552575" y="1219200"/>
            <a:ext cx="52530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H1 - No bias in estimations from under- or overshooting</a:t>
            </a:r>
            <a:endParaRPr sz="1600"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552575" y="2320725"/>
            <a:ext cx="52530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H2 - Larger residuals will result in less accuracy</a:t>
            </a:r>
            <a:endParaRPr sz="1600"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1552575" y="3455675"/>
            <a:ext cx="5253000" cy="9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H3 - The type of trend will have no statistically significant effect</a:t>
            </a:r>
            <a:endParaRPr sz="1600"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1000200" cy="10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455675"/>
            <a:ext cx="1000200" cy="10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304075"/>
            <a:ext cx="1000200" cy="10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Experimental design</a:t>
            </a:r>
            <a:endParaRPr>
              <a:solidFill>
                <a:srgbClr val="00EAD4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l="21110" r="20971"/>
          <a:stretch/>
        </p:blipFill>
        <p:spPr>
          <a:xfrm>
            <a:off x="2656788" y="1354413"/>
            <a:ext cx="1441425" cy="24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4">
            <a:alphaModFix/>
          </a:blip>
          <a:srcRect l="20420" r="20408"/>
          <a:stretch/>
        </p:blipFill>
        <p:spPr>
          <a:xfrm>
            <a:off x="353263" y="1381088"/>
            <a:ext cx="1472525" cy="24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5">
            <a:alphaModFix/>
          </a:blip>
          <a:srcRect l="21307" r="20774"/>
          <a:stretch/>
        </p:blipFill>
        <p:spPr>
          <a:xfrm>
            <a:off x="5004213" y="1354413"/>
            <a:ext cx="1441425" cy="248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6">
            <a:alphaModFix/>
          </a:blip>
          <a:srcRect l="21307" r="20774"/>
          <a:stretch/>
        </p:blipFill>
        <p:spPr>
          <a:xfrm>
            <a:off x="7351637" y="1354413"/>
            <a:ext cx="1441425" cy="248877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/>
          <p:nvPr/>
        </p:nvSpPr>
        <p:spPr>
          <a:xfrm>
            <a:off x="1917425" y="2274950"/>
            <a:ext cx="647700" cy="647700"/>
          </a:xfrm>
          <a:prstGeom prst="mathMultiply">
            <a:avLst>
              <a:gd name="adj1" fmla="val 2352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87" name="Google Shape;87;p16"/>
          <p:cNvSpPr/>
          <p:nvPr/>
        </p:nvSpPr>
        <p:spPr>
          <a:xfrm>
            <a:off x="4189850" y="2301613"/>
            <a:ext cx="647700" cy="647700"/>
          </a:xfrm>
          <a:prstGeom prst="mathMultiply">
            <a:avLst>
              <a:gd name="adj1" fmla="val 2352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6612288" y="2339113"/>
            <a:ext cx="572700" cy="572700"/>
          </a:xfrm>
          <a:prstGeom prst="mathPlus">
            <a:avLst>
              <a:gd name="adj1" fmla="val 2352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350938" y="4057300"/>
            <a:ext cx="14724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8 slopes</a:t>
            </a:r>
            <a:endParaRPr>
              <a:solidFill>
                <a:schemeClr val="accent4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2656750" y="4057300"/>
            <a:ext cx="14415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4 bandwidths of residuals</a:t>
            </a:r>
            <a:endParaRPr>
              <a:solidFill>
                <a:schemeClr val="accent4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5004163" y="4057300"/>
            <a:ext cx="14415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3 chart types</a:t>
            </a:r>
            <a:endParaRPr>
              <a:solidFill>
                <a:schemeClr val="accent4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7351563" y="4057300"/>
            <a:ext cx="1441500" cy="4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3 trend types</a:t>
            </a:r>
            <a:endParaRPr>
              <a:solidFill>
                <a:schemeClr val="accent4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Experimental design</a:t>
            </a:r>
            <a:endParaRPr>
              <a:solidFill>
                <a:srgbClr val="00EAD4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2"/>
          </p:nvPr>
        </p:nvSpPr>
        <p:spPr>
          <a:xfrm>
            <a:off x="311700" y="1076275"/>
            <a:ext cx="4164900" cy="37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96</a:t>
            </a:r>
            <a:r>
              <a:rPr lang="en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 combinations </a:t>
            </a:r>
            <a:endParaRPr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(incl. 32 randomly assigned trend types)</a:t>
            </a:r>
            <a:endParaRPr strike="sngStrike"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4</a:t>
            </a:r>
            <a:r>
              <a:rPr lang="en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 validation tasks (100 overall) </a:t>
            </a:r>
            <a:endParaRPr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Suitable for multiple of 8 participants</a:t>
            </a:r>
            <a:endParaRPr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16</a:t>
            </a:r>
            <a:r>
              <a:rPr lang="en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 participants → 100% effect coverage</a:t>
            </a:r>
            <a:endParaRPr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Damascus" charset="-78"/>
              <a:ea typeface="Damascus" charset="-78"/>
              <a:cs typeface="Damascus" charset="-78"/>
              <a:sym typeface="Comfortaa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t="1063" b="28952"/>
          <a:stretch/>
        </p:blipFill>
        <p:spPr>
          <a:xfrm>
            <a:off x="5496575" y="0"/>
            <a:ext cx="330243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Participants</a:t>
            </a:r>
            <a:endParaRPr>
              <a:solidFill>
                <a:srgbClr val="00EAD4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400" y="4179838"/>
            <a:ext cx="571025" cy="57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4400" y="2779357"/>
            <a:ext cx="571014" cy="5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4999" y="1378845"/>
            <a:ext cx="571025" cy="57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225" y="1378850"/>
            <a:ext cx="1348200" cy="570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6238" y="4128195"/>
            <a:ext cx="622700" cy="6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62075" y="2779344"/>
            <a:ext cx="571025" cy="57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25000" y="3960875"/>
            <a:ext cx="622700" cy="6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62075" y="1378845"/>
            <a:ext cx="571025" cy="571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99161" y="2753500"/>
            <a:ext cx="622700" cy="6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1615425" y="1226500"/>
            <a:ext cx="1008900" cy="10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Damascus" charset="-78"/>
                <a:ea typeface="Damascus" charset="-78"/>
                <a:cs typeface="Damascus" charset="-78"/>
              </a:rPr>
              <a:t>Age: </a:t>
            </a:r>
            <a:endParaRPr>
              <a:solidFill>
                <a:schemeClr val="accent4"/>
              </a:solidFill>
              <a:latin typeface="Damascus" charset="-78"/>
              <a:ea typeface="Damascus" charset="-78"/>
              <a:cs typeface="Damascus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</a:rPr>
              <a:t>20-25:</a:t>
            </a:r>
            <a:r>
              <a:rPr lang="en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</a:rPr>
              <a:t> 11</a:t>
            </a:r>
            <a:endParaRPr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</a:rPr>
              <a:t>26-29:</a:t>
            </a:r>
            <a:r>
              <a:rPr lang="en">
                <a:solidFill>
                  <a:schemeClr val="accent5"/>
                </a:solidFill>
                <a:latin typeface="Damascus" charset="-78"/>
                <a:ea typeface="Damascus" charset="-78"/>
                <a:cs typeface="Damascus" charset="-78"/>
              </a:rPr>
              <a:t> </a:t>
            </a:r>
            <a:r>
              <a:rPr lang="en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</a:rPr>
              <a:t>4</a:t>
            </a:r>
            <a:endParaRPr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</a:rPr>
              <a:t>30+:</a:t>
            </a:r>
            <a:r>
              <a:rPr lang="en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</a:rPr>
              <a:t> 1</a:t>
            </a:r>
            <a:endParaRPr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3998875" y="1226500"/>
            <a:ext cx="1488600" cy="10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Damascus" charset="-78"/>
                <a:ea typeface="Damascus" charset="-78"/>
                <a:cs typeface="Damascus" charset="-78"/>
              </a:rPr>
              <a:t>Gender: </a:t>
            </a:r>
            <a:endParaRPr>
              <a:solidFill>
                <a:schemeClr val="accent4"/>
              </a:solidFill>
              <a:latin typeface="Damascus" charset="-78"/>
              <a:ea typeface="Damascus" charset="-78"/>
              <a:cs typeface="Damascus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</a:rPr>
              <a:t>Female: </a:t>
            </a:r>
            <a:r>
              <a:rPr lang="en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</a:rPr>
              <a:t>8</a:t>
            </a:r>
            <a:endParaRPr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</a:rPr>
              <a:t>Male:</a:t>
            </a:r>
            <a:r>
              <a:rPr lang="en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</a:rPr>
              <a:t> 8</a:t>
            </a:r>
            <a:endParaRPr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6796025" y="1226500"/>
            <a:ext cx="1348200" cy="10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Damascus" charset="-78"/>
                <a:ea typeface="Damascus" charset="-78"/>
                <a:cs typeface="Damascus" charset="-78"/>
              </a:rPr>
              <a:t>Nationality: </a:t>
            </a:r>
            <a:endParaRPr>
              <a:solidFill>
                <a:schemeClr val="accent4"/>
              </a:solidFill>
              <a:latin typeface="Damascus" charset="-78"/>
              <a:ea typeface="Damascus" charset="-78"/>
              <a:cs typeface="Damascus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</a:rPr>
              <a:t>Swiss: </a:t>
            </a:r>
            <a:r>
              <a:rPr lang="en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</a:rPr>
              <a:t>13</a:t>
            </a:r>
            <a:endParaRPr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</a:rPr>
              <a:t>Other:</a:t>
            </a:r>
            <a:r>
              <a:rPr lang="en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</a:rPr>
              <a:t> 3</a:t>
            </a:r>
            <a:endParaRPr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1615425" y="2639513"/>
            <a:ext cx="1008900" cy="10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Damascus" charset="-78"/>
                <a:ea typeface="Damascus" charset="-78"/>
                <a:cs typeface="Damascus" charset="-78"/>
              </a:rPr>
              <a:t>Faculty: </a:t>
            </a:r>
            <a:endParaRPr>
              <a:solidFill>
                <a:schemeClr val="accent4"/>
              </a:solidFill>
              <a:latin typeface="Damascus" charset="-78"/>
              <a:ea typeface="Damascus" charset="-78"/>
              <a:cs typeface="Damascus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</a:rPr>
              <a:t>PF: </a:t>
            </a:r>
            <a:r>
              <a:rPr lang="en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</a:rPr>
              <a:t>7</a:t>
            </a:r>
            <a:endParaRPr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</a:rPr>
              <a:t>OEC:</a:t>
            </a:r>
            <a:r>
              <a:rPr lang="en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</a:rPr>
              <a:t> 9</a:t>
            </a:r>
            <a:endParaRPr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4001600" y="2560388"/>
            <a:ext cx="1850100" cy="10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Damascus" charset="-78"/>
                <a:ea typeface="Damascus" charset="-78"/>
                <a:cs typeface="Damascus" charset="-78"/>
              </a:rPr>
              <a:t>Level of education: </a:t>
            </a:r>
            <a:endParaRPr>
              <a:solidFill>
                <a:schemeClr val="accent4"/>
              </a:solidFill>
              <a:latin typeface="Damascus" charset="-78"/>
              <a:ea typeface="Damascus" charset="-78"/>
              <a:cs typeface="Damascus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</a:rPr>
              <a:t>BA: </a:t>
            </a:r>
            <a:r>
              <a:rPr lang="en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</a:rPr>
              <a:t>10</a:t>
            </a:r>
            <a:endParaRPr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</a:rPr>
              <a:t>MA:</a:t>
            </a:r>
            <a:r>
              <a:rPr lang="en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</a:rPr>
              <a:t> 5</a:t>
            </a:r>
            <a:endParaRPr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</a:rPr>
              <a:t>PhD:</a:t>
            </a:r>
            <a:r>
              <a:rPr lang="en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</a:rPr>
              <a:t> 1</a:t>
            </a:r>
            <a:endParaRPr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6864500" y="2560400"/>
            <a:ext cx="2286600" cy="10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Damascus" charset="-78"/>
                <a:ea typeface="Damascus" charset="-78"/>
                <a:cs typeface="Damascus" charset="-78"/>
              </a:rPr>
              <a:t>Graphs once a month: </a:t>
            </a:r>
            <a:endParaRPr>
              <a:solidFill>
                <a:schemeClr val="accent4"/>
              </a:solidFill>
              <a:latin typeface="Damascus" charset="-78"/>
              <a:ea typeface="Damascus" charset="-78"/>
              <a:cs typeface="Damascus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</a:rPr>
              <a:t>Yes: </a:t>
            </a:r>
            <a:r>
              <a:rPr lang="en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</a:rPr>
              <a:t>11</a:t>
            </a:r>
            <a:endParaRPr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</a:rPr>
              <a:t>No:</a:t>
            </a:r>
            <a:r>
              <a:rPr lang="en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</a:rPr>
              <a:t> 5</a:t>
            </a:r>
            <a:endParaRPr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1615425" y="4052550"/>
            <a:ext cx="1399500" cy="10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Damascus" charset="-78"/>
                <a:ea typeface="Damascus" charset="-78"/>
                <a:cs typeface="Damascus" charset="-78"/>
              </a:rPr>
              <a:t>Read paper: </a:t>
            </a:r>
            <a:endParaRPr>
              <a:solidFill>
                <a:schemeClr val="accent4"/>
              </a:solidFill>
              <a:latin typeface="Damascus" charset="-78"/>
              <a:ea typeface="Damascus" charset="-78"/>
              <a:cs typeface="Damascus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</a:rPr>
              <a:t>Yes: </a:t>
            </a:r>
            <a:r>
              <a:rPr lang="en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</a:rPr>
              <a:t>0</a:t>
            </a:r>
            <a:endParaRPr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</a:rPr>
              <a:t>No:</a:t>
            </a:r>
            <a:r>
              <a:rPr lang="en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</a:rPr>
              <a:t> 16</a:t>
            </a:r>
            <a:endParaRPr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6817100" y="3960913"/>
            <a:ext cx="2381400" cy="10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Damascus" charset="-78"/>
                <a:ea typeface="Damascus" charset="-78"/>
                <a:cs typeface="Damascus" charset="-78"/>
              </a:rPr>
              <a:t>Computers once a week: </a:t>
            </a:r>
            <a:endParaRPr>
              <a:solidFill>
                <a:schemeClr val="accent4"/>
              </a:solidFill>
              <a:latin typeface="Damascus" charset="-78"/>
              <a:ea typeface="Damascus" charset="-78"/>
              <a:cs typeface="Damascus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</a:rPr>
              <a:t>Yes: </a:t>
            </a:r>
            <a:r>
              <a:rPr lang="en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</a:rPr>
              <a:t>16</a:t>
            </a:r>
            <a:endParaRPr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</a:rPr>
              <a:t>No:</a:t>
            </a:r>
            <a:r>
              <a:rPr lang="en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</a:rPr>
              <a:t> 0</a:t>
            </a:r>
            <a:endParaRPr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4001600" y="4052550"/>
            <a:ext cx="1975800" cy="10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Damascus" charset="-78"/>
                <a:ea typeface="Damascus" charset="-78"/>
                <a:cs typeface="Damascus" charset="-78"/>
              </a:rPr>
              <a:t>Visual impairments: </a:t>
            </a:r>
            <a:endParaRPr>
              <a:solidFill>
                <a:schemeClr val="accent4"/>
              </a:solidFill>
              <a:latin typeface="Damascus" charset="-78"/>
              <a:ea typeface="Damascus" charset="-78"/>
              <a:cs typeface="Damascus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</a:rPr>
              <a:t>Yes: </a:t>
            </a:r>
            <a:r>
              <a:rPr lang="en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</a:rPr>
              <a:t>0</a:t>
            </a:r>
            <a:endParaRPr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</a:rPr>
              <a:t>No:</a:t>
            </a:r>
            <a:r>
              <a:rPr lang="en">
                <a:solidFill>
                  <a:srgbClr val="FFFFFF"/>
                </a:solidFill>
                <a:latin typeface="Damascus" charset="-78"/>
                <a:ea typeface="Damascus" charset="-78"/>
                <a:cs typeface="Damascus" charset="-78"/>
              </a:rPr>
              <a:t> 16</a:t>
            </a:r>
            <a:endParaRPr>
              <a:solidFill>
                <a:srgbClr val="FFFFFF"/>
              </a:solidFill>
              <a:latin typeface="Damascus" charset="-78"/>
              <a:ea typeface="Damascus" charset="-78"/>
              <a:cs typeface="Damascus" charset="-7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513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Software and tasks</a:t>
            </a:r>
            <a:endParaRPr>
              <a:solidFill>
                <a:srgbClr val="00EAD4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9950" y="239275"/>
            <a:ext cx="2893175" cy="47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4">
            <a:alphaModFix/>
          </a:blip>
          <a:srcRect l="11598"/>
          <a:stretch/>
        </p:blipFill>
        <p:spPr>
          <a:xfrm>
            <a:off x="311700" y="1111775"/>
            <a:ext cx="4365073" cy="370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/>
          <p:nvPr/>
        </p:nvSpPr>
        <p:spPr>
          <a:xfrm>
            <a:off x="2124075" y="2752725"/>
            <a:ext cx="504900" cy="733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amascus" charset="-78"/>
              <a:ea typeface="Damascus" charset="-78"/>
              <a:cs typeface="Damascus" charset="-78"/>
            </a:endParaRPr>
          </a:p>
        </p:txBody>
      </p:sp>
      <p:cxnSp>
        <p:nvCxnSpPr>
          <p:cNvPr id="131" name="Google Shape;131;p19"/>
          <p:cNvCxnSpPr>
            <a:stCxn id="130" idx="3"/>
          </p:cNvCxnSpPr>
          <p:nvPr/>
        </p:nvCxnSpPr>
        <p:spPr>
          <a:xfrm rot="10800000" flipH="1">
            <a:off x="2628975" y="2485875"/>
            <a:ext cx="3533700" cy="6336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85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EAD4"/>
                </a:solidFill>
                <a:latin typeface="Damascus" charset="-78"/>
                <a:ea typeface="Damascus" charset="-78"/>
                <a:cs typeface="Damascus" charset="-78"/>
                <a:sym typeface="Comfortaa"/>
              </a:rPr>
              <a:t>Setup</a:t>
            </a:r>
            <a:endParaRPr>
              <a:solidFill>
                <a:srgbClr val="00EAD4"/>
              </a:solidFill>
              <a:latin typeface="Damascus" charset="-78"/>
              <a:ea typeface="Damascus" charset="-78"/>
              <a:cs typeface="Damascus" charset="-78"/>
              <a:sym typeface="Comfortaa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 rotWithShape="1">
          <a:blip r:embed="rId3">
            <a:alphaModFix/>
          </a:blip>
          <a:srcRect b="12403"/>
          <a:stretch/>
        </p:blipFill>
        <p:spPr>
          <a:xfrm>
            <a:off x="177225" y="1357500"/>
            <a:ext cx="2669625" cy="3117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4375" y="245000"/>
            <a:ext cx="2973150" cy="23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 rotWithShape="1">
          <a:blip r:embed="rId5">
            <a:alphaModFix/>
          </a:blip>
          <a:srcRect t="11699" b="37324"/>
          <a:stretch/>
        </p:blipFill>
        <p:spPr>
          <a:xfrm>
            <a:off x="5684025" y="2863850"/>
            <a:ext cx="3101603" cy="210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 rotWithShape="1">
          <a:blip r:embed="rId6">
            <a:alphaModFix/>
          </a:blip>
          <a:srcRect b="25076"/>
          <a:stretch/>
        </p:blipFill>
        <p:spPr>
          <a:xfrm>
            <a:off x="3044525" y="2823975"/>
            <a:ext cx="2110223" cy="210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 rotWithShape="1">
          <a:blip r:embed="rId7">
            <a:alphaModFix/>
          </a:blip>
          <a:srcRect t="11854" b="6393"/>
          <a:stretch/>
        </p:blipFill>
        <p:spPr>
          <a:xfrm>
            <a:off x="3120725" y="245000"/>
            <a:ext cx="2110223" cy="23003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0"/>
          <p:cNvCxnSpPr>
            <a:stCxn id="137" idx="0"/>
            <a:endCxn id="141" idx="1"/>
          </p:cNvCxnSpPr>
          <p:nvPr/>
        </p:nvCxnSpPr>
        <p:spPr>
          <a:xfrm rot="-5400000" flipH="1">
            <a:off x="2297438" y="572100"/>
            <a:ext cx="37800" cy="1608600"/>
          </a:xfrm>
          <a:prstGeom prst="curvedConnector4">
            <a:avLst>
              <a:gd name="adj1" fmla="val -629960"/>
              <a:gd name="adj2" fmla="val 91493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3" name="Google Shape;143;p20"/>
          <p:cNvCxnSpPr>
            <a:stCxn id="141" idx="3"/>
            <a:endCxn id="138" idx="1"/>
          </p:cNvCxnSpPr>
          <p:nvPr/>
        </p:nvCxnSpPr>
        <p:spPr>
          <a:xfrm>
            <a:off x="5230948" y="1395163"/>
            <a:ext cx="483300" cy="600"/>
          </a:xfrm>
          <a:prstGeom prst="curvedConnector3">
            <a:avLst>
              <a:gd name="adj1" fmla="val 50013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" name="Google Shape;144;p20"/>
          <p:cNvCxnSpPr>
            <a:stCxn id="138" idx="3"/>
            <a:endCxn id="140" idx="1"/>
          </p:cNvCxnSpPr>
          <p:nvPr/>
        </p:nvCxnSpPr>
        <p:spPr>
          <a:xfrm flipH="1">
            <a:off x="3044525" y="1395162"/>
            <a:ext cx="5643000" cy="2482800"/>
          </a:xfrm>
          <a:prstGeom prst="curvedConnector5">
            <a:avLst>
              <a:gd name="adj1" fmla="val 350"/>
              <a:gd name="adj2" fmla="val 31660"/>
              <a:gd name="adj3" fmla="val 98082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5" name="Google Shape;145;p20"/>
          <p:cNvCxnSpPr/>
          <p:nvPr/>
        </p:nvCxnSpPr>
        <p:spPr>
          <a:xfrm>
            <a:off x="5154748" y="3917563"/>
            <a:ext cx="483300" cy="600"/>
          </a:xfrm>
          <a:prstGeom prst="curvedConnector3">
            <a:avLst>
              <a:gd name="adj1" fmla="val 50013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1"/>
          <p:cNvPicPr preferRelativeResize="0"/>
          <p:nvPr/>
        </p:nvPicPr>
        <p:blipFill rotWithShape="1">
          <a:blip r:embed="rId3">
            <a:alphaModFix/>
          </a:blip>
          <a:srcRect l="1583" r="1863"/>
          <a:stretch/>
        </p:blipFill>
        <p:spPr>
          <a:xfrm>
            <a:off x="1389575" y="0"/>
            <a:ext cx="63464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787</Words>
  <Application>Microsoft Macintosh PowerPoint</Application>
  <PresentationFormat>On-screen Show (16:9)</PresentationFormat>
  <Paragraphs>140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Comfortaa</vt:lpstr>
      <vt:lpstr>Damascus</vt:lpstr>
      <vt:lpstr>Simple Dark</vt:lpstr>
      <vt:lpstr>Regression by Eye</vt:lpstr>
      <vt:lpstr>Motivation &amp; research question</vt:lpstr>
      <vt:lpstr>Hypotheses</vt:lpstr>
      <vt:lpstr>Experimental design</vt:lpstr>
      <vt:lpstr>Experimental design</vt:lpstr>
      <vt:lpstr>Participants</vt:lpstr>
      <vt:lpstr>Software and tasks</vt:lpstr>
      <vt:lpstr>Setup</vt:lpstr>
      <vt:lpstr>PowerPoint Presentation</vt:lpstr>
      <vt:lpstr>PowerPoint Presentation</vt:lpstr>
      <vt:lpstr>H1</vt:lpstr>
      <vt:lpstr>PowerPoint Presentation</vt:lpstr>
      <vt:lpstr>PowerPoint Presentation</vt:lpstr>
      <vt:lpstr>Results</vt:lpstr>
      <vt:lpstr>Discussion</vt:lpstr>
      <vt:lpstr>Limitations</vt:lpstr>
      <vt:lpstr>Acknowledgement</vt:lpstr>
      <vt:lpstr>Thank you for attention! Do not hesitate to ask any questions!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Regression by Eye</dc:title>
  <cp:lastModifiedBy>Natalia Obukhova</cp:lastModifiedBy>
  <cp:revision>6</cp:revision>
  <cp:lastPrinted>2019-05-20T15:13:19Z</cp:lastPrinted>
  <dcterms:modified xsi:type="dcterms:W3CDTF">2019-05-20T15:14:20Z</dcterms:modified>
</cp:coreProperties>
</file>